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9" r:id="rId3"/>
    <p:sldId id="275" r:id="rId4"/>
    <p:sldId id="267" r:id="rId5"/>
    <p:sldId id="270" r:id="rId6"/>
    <p:sldId id="271" r:id="rId7"/>
    <p:sldId id="276" r:id="rId8"/>
    <p:sldId id="277" r:id="rId9"/>
    <p:sldId id="261" r:id="rId10"/>
    <p:sldId id="262" r:id="rId11"/>
    <p:sldId id="263" r:id="rId12"/>
    <p:sldId id="264" r:id="rId13"/>
    <p:sldId id="265" r:id="rId14"/>
    <p:sldId id="273" r:id="rId15"/>
    <p:sldId id="272" r:id="rId16"/>
    <p:sldId id="266" r:id="rId17"/>
    <p:sldId id="257" r:id="rId18"/>
    <p:sldId id="25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572" y="-19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6947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solidFill>
                  <a:srgbClr val="FF0000"/>
                </a:solidFill>
              </a:rPr>
              <a:t>Summary </a:t>
            </a:r>
            <a:r>
              <a:rPr lang="en-US" b="1" dirty="0" err="1" smtClean="0">
                <a:solidFill>
                  <a:srgbClr val="FF0000"/>
                </a:solidFill>
              </a:rPr>
              <a:t>Contd</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228600" y="914400"/>
            <a:ext cx="8686800" cy="5715000"/>
          </a:xfrm>
        </p:spPr>
        <p:txBody>
          <a:bodyPr>
            <a:normAutofit fontScale="92500"/>
          </a:bodyPr>
          <a:lstStyle/>
          <a:p>
            <a:pPr algn="just">
              <a:lnSpc>
                <a:spcPct val="200000"/>
              </a:lnSpc>
            </a:pPr>
            <a:r>
              <a:rPr lang="en-US" sz="2000" dirty="0"/>
              <a:t>One day, a man approached the king for justice. He claimed that his brother was committing his ancient trade of theft and during that, the wall of a man's house fell on him and he died. He asked the king to get him compensated. As the king was foolish, he did not </a:t>
            </a:r>
            <a:r>
              <a:rPr lang="en-US" sz="2000" dirty="0" err="1"/>
              <a:t>analyse</a:t>
            </a:r>
            <a:r>
              <a:rPr lang="en-US" sz="2000" dirty="0"/>
              <a:t> that the dead man was a criminal. On the contrary, he tried all the people who were involved in the death of the thief-  the  rich merchant who was the owner of the house whose wall had broken, the man who had built the wall,  the dancing girl due to whom the builder had built a weak wall  and the Goldsmith because of whom the dancing girl had to move around in the street that day.  Finally, the king decided that the merchant’s father  was the real culprit. </a:t>
            </a:r>
            <a:endParaRPr lang="en-US" sz="2000" dirty="0"/>
          </a:p>
        </p:txBody>
      </p:sp>
    </p:spTree>
    <p:extLst>
      <p:ext uri="{BB962C8B-B14F-4D97-AF65-F5344CB8AC3E}">
        <p14:creationId xmlns:p14="http://schemas.microsoft.com/office/powerpoint/2010/main" val="4172478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a:solidFill>
                  <a:srgbClr val="FF0000"/>
                </a:solidFill>
              </a:rPr>
              <a:t>Summary </a:t>
            </a:r>
            <a:r>
              <a:rPr lang="en-US" b="1" dirty="0" err="1">
                <a:solidFill>
                  <a:srgbClr val="FF0000"/>
                </a:solidFill>
              </a:rPr>
              <a:t>Contd</a:t>
            </a:r>
            <a:r>
              <a:rPr lang="en-US" b="1" dirty="0">
                <a:solidFill>
                  <a:srgbClr val="FF0000"/>
                </a:solidFill>
              </a:rPr>
              <a:t>…</a:t>
            </a:r>
            <a:endParaRPr lang="en-US" dirty="0"/>
          </a:p>
        </p:txBody>
      </p:sp>
      <p:sp>
        <p:nvSpPr>
          <p:cNvPr id="3" name="Content Placeholder 2"/>
          <p:cNvSpPr>
            <a:spLocks noGrp="1"/>
          </p:cNvSpPr>
          <p:nvPr>
            <p:ph idx="1"/>
          </p:nvPr>
        </p:nvSpPr>
        <p:spPr>
          <a:xfrm>
            <a:off x="228600" y="990600"/>
            <a:ext cx="8763000" cy="5638800"/>
          </a:xfrm>
        </p:spPr>
        <p:txBody>
          <a:bodyPr>
            <a:normAutofit/>
          </a:bodyPr>
          <a:lstStyle/>
          <a:p>
            <a:pPr algn="just">
              <a:lnSpc>
                <a:spcPct val="250000"/>
              </a:lnSpc>
            </a:pPr>
            <a:r>
              <a:rPr lang="en-US" sz="2000" dirty="0"/>
              <a:t>As he was dead and his son had inherited all his property, so, he would also get punished in place of his father. Another turn of events takes place when the minister feels that the merchant is too thin to be killed by the stake. The king orders his men to find a fat person who could be punished in place of the merchant. As the disciple had become very fat, the men took him to the king. The innocent man prayed to his guru for help . </a:t>
            </a:r>
            <a:endParaRPr lang="en-US" sz="2000" dirty="0"/>
          </a:p>
        </p:txBody>
      </p:sp>
    </p:spTree>
    <p:extLst>
      <p:ext uri="{BB962C8B-B14F-4D97-AF65-F5344CB8AC3E}">
        <p14:creationId xmlns:p14="http://schemas.microsoft.com/office/powerpoint/2010/main" val="40935626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a:solidFill>
                  <a:srgbClr val="FF0000"/>
                </a:solidFill>
              </a:rPr>
              <a:t>Summary </a:t>
            </a:r>
            <a:r>
              <a:rPr lang="en-US" b="1" dirty="0" err="1">
                <a:solidFill>
                  <a:srgbClr val="FF0000"/>
                </a:solidFill>
              </a:rPr>
              <a:t>Contd</a:t>
            </a:r>
            <a:r>
              <a:rPr lang="en-US" b="1" dirty="0">
                <a:solidFill>
                  <a:srgbClr val="FF0000"/>
                </a:solidFill>
              </a:rPr>
              <a:t>…</a:t>
            </a:r>
            <a:endParaRPr lang="en-US" dirty="0"/>
          </a:p>
        </p:txBody>
      </p:sp>
      <p:sp>
        <p:nvSpPr>
          <p:cNvPr id="3" name="Content Placeholder 2"/>
          <p:cNvSpPr>
            <a:spLocks noGrp="1"/>
          </p:cNvSpPr>
          <p:nvPr>
            <p:ph idx="1"/>
          </p:nvPr>
        </p:nvSpPr>
        <p:spPr>
          <a:xfrm>
            <a:off x="152400" y="990600"/>
            <a:ext cx="8839200" cy="5638800"/>
          </a:xfrm>
        </p:spPr>
        <p:txBody>
          <a:bodyPr>
            <a:normAutofit/>
          </a:bodyPr>
          <a:lstStyle/>
          <a:p>
            <a:pPr algn="just">
              <a:lnSpc>
                <a:spcPct val="200000"/>
              </a:lnSpc>
            </a:pPr>
            <a:r>
              <a:rPr lang="en-US" sz="2000" dirty="0">
                <a:latin typeface="Arial" pitchFamily="34" charset="0"/>
                <a:cs typeface="Arial" pitchFamily="34" charset="0"/>
              </a:rPr>
              <a:t>The guru visualizes that his disciple is in trouble and reaches to save him. He uses his Intelligence and wisdom to trap the foolish king. Finally, the king and his minister get themselves killed by the stake in place of the Guru and his disciple. The people of the kingdom beg the guru and his disciple to become their new king and minister. The guru agreed on a condition that the kingdom would function normally like all other kingdoms </a:t>
            </a:r>
            <a:r>
              <a:rPr lang="en-US" sz="2000" dirty="0" smtClean="0">
                <a:latin typeface="Arial" pitchFamily="34" charset="0"/>
                <a:cs typeface="Arial" pitchFamily="34" charset="0"/>
              </a:rPr>
              <a:t>did</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548617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solidFill>
                  <a:srgbClr val="FF0000"/>
                </a:solidFill>
              </a:rPr>
              <a:t>Words Meaning</a:t>
            </a:r>
            <a:endParaRPr lang="en-US" b="1" dirty="0">
              <a:solidFill>
                <a:srgbClr val="FF0000"/>
              </a:solidFill>
            </a:endParaRPr>
          </a:p>
        </p:txBody>
      </p:sp>
      <p:sp>
        <p:nvSpPr>
          <p:cNvPr id="3" name="Content Placeholder 2"/>
          <p:cNvSpPr>
            <a:spLocks noGrp="1"/>
          </p:cNvSpPr>
          <p:nvPr>
            <p:ph idx="1"/>
          </p:nvPr>
        </p:nvSpPr>
        <p:spPr>
          <a:xfrm>
            <a:off x="152400" y="1066800"/>
            <a:ext cx="8839200" cy="5638800"/>
          </a:xfrm>
        </p:spPr>
        <p:txBody>
          <a:bodyPr>
            <a:normAutofit/>
          </a:bodyPr>
          <a:lstStyle/>
          <a:p>
            <a:r>
              <a:rPr lang="en-US" dirty="0"/>
              <a:t>Till: here, to cultivate land for </a:t>
            </a:r>
            <a:r>
              <a:rPr lang="en-US" dirty="0" smtClean="0"/>
              <a:t>farming</a:t>
            </a:r>
          </a:p>
          <a:p>
            <a:r>
              <a:rPr lang="en-US" dirty="0"/>
              <a:t>Stirring: moving around</a:t>
            </a:r>
            <a:r>
              <a:rPr lang="en-US" dirty="0"/>
              <a:t/>
            </a:r>
            <a:br>
              <a:rPr lang="en-US" dirty="0"/>
            </a:br>
            <a:r>
              <a:rPr lang="en-US" dirty="0"/>
              <a:t>guru: </a:t>
            </a:r>
            <a:r>
              <a:rPr lang="en-US" dirty="0" smtClean="0"/>
              <a:t>saint</a:t>
            </a:r>
          </a:p>
          <a:p>
            <a:r>
              <a:rPr lang="en-US" dirty="0"/>
              <a:t>amazed: shocked and </a:t>
            </a:r>
            <a:r>
              <a:rPr lang="en-US" dirty="0" smtClean="0"/>
              <a:t>surprised</a:t>
            </a:r>
          </a:p>
          <a:p>
            <a:r>
              <a:rPr lang="en-US" dirty="0" err="1"/>
              <a:t>duddu</a:t>
            </a:r>
            <a:r>
              <a:rPr lang="en-US" dirty="0"/>
              <a:t> – money in Kannada </a:t>
            </a:r>
            <a:r>
              <a:rPr lang="en-US" dirty="0" smtClean="0"/>
              <a:t>language</a:t>
            </a:r>
          </a:p>
          <a:p>
            <a:r>
              <a:rPr lang="en-US" dirty="0"/>
              <a:t>pursuing: follow</a:t>
            </a:r>
            <a:r>
              <a:rPr lang="en-US" dirty="0"/>
              <a:t/>
            </a:r>
            <a:br>
              <a:rPr lang="en-US" dirty="0"/>
            </a:br>
            <a:r>
              <a:rPr lang="en-US" dirty="0"/>
              <a:t>ancient trade: refers to theft </a:t>
            </a:r>
            <a:r>
              <a:rPr lang="en-US" dirty="0" smtClean="0"/>
              <a:t>there</a:t>
            </a:r>
          </a:p>
          <a:p>
            <a:r>
              <a:rPr lang="en-US" dirty="0"/>
              <a:t>summoned - To call upon </a:t>
            </a:r>
            <a:r>
              <a:rPr lang="en-US" dirty="0" smtClean="0"/>
              <a:t>someone</a:t>
            </a:r>
            <a:endParaRPr lang="en-US" dirty="0"/>
          </a:p>
          <a:p>
            <a:r>
              <a:rPr lang="en-US" dirty="0"/>
              <a:t>Bricklayer: is a person who lays the bricks and built the walls</a:t>
            </a:r>
          </a:p>
          <a:p>
            <a:endParaRPr lang="en-US" dirty="0"/>
          </a:p>
        </p:txBody>
      </p:sp>
    </p:spTree>
    <p:extLst>
      <p:ext uri="{BB962C8B-B14F-4D97-AF65-F5344CB8AC3E}">
        <p14:creationId xmlns:p14="http://schemas.microsoft.com/office/powerpoint/2010/main" val="117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9998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5551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solidFill>
                  <a:srgbClr val="FF0000"/>
                </a:solidFill>
              </a:rPr>
              <a:t>Words Meaning</a:t>
            </a:r>
            <a:endParaRPr lang="en-US" dirty="0"/>
          </a:p>
        </p:txBody>
      </p:sp>
      <p:sp>
        <p:nvSpPr>
          <p:cNvPr id="3" name="Content Placeholder 2"/>
          <p:cNvSpPr>
            <a:spLocks noGrp="1"/>
          </p:cNvSpPr>
          <p:nvPr>
            <p:ph idx="1"/>
          </p:nvPr>
        </p:nvSpPr>
        <p:spPr>
          <a:xfrm>
            <a:off x="228600" y="990600"/>
            <a:ext cx="8458200" cy="5715000"/>
          </a:xfrm>
        </p:spPr>
        <p:txBody>
          <a:bodyPr/>
          <a:lstStyle/>
          <a:p>
            <a:r>
              <a:rPr lang="en-US" dirty="0"/>
              <a:t>Goldsmith is a person who makes ornaments out of gold.</a:t>
            </a:r>
            <a:r>
              <a:rPr lang="en-US" dirty="0"/>
              <a:t/>
            </a:r>
            <a:br>
              <a:rPr lang="en-US" dirty="0"/>
            </a:br>
            <a:r>
              <a:rPr lang="en-US" dirty="0"/>
              <a:t>scoundrel: a dishonest </a:t>
            </a:r>
            <a:r>
              <a:rPr lang="en-US" dirty="0" smtClean="0"/>
              <a:t>person</a:t>
            </a:r>
          </a:p>
          <a:p>
            <a:r>
              <a:rPr lang="en-US" dirty="0"/>
              <a:t>scrape: a difficult situation that one has got </a:t>
            </a:r>
            <a:r>
              <a:rPr lang="en-US" dirty="0" smtClean="0"/>
              <a:t>into</a:t>
            </a:r>
          </a:p>
          <a:p>
            <a:r>
              <a:rPr lang="en-US" dirty="0" err="1"/>
              <a:t>clamour</a:t>
            </a:r>
            <a:r>
              <a:rPr lang="en-US" dirty="0"/>
              <a:t>: to Insist on </a:t>
            </a:r>
            <a:r>
              <a:rPr lang="en-US" dirty="0" smtClean="0"/>
              <a:t>something</a:t>
            </a:r>
          </a:p>
          <a:p>
            <a:r>
              <a:rPr lang="en-US" dirty="0"/>
              <a:t>postpone: to put off something for a later </a:t>
            </a:r>
            <a:r>
              <a:rPr lang="en-US" dirty="0" smtClean="0"/>
              <a:t>time</a:t>
            </a:r>
          </a:p>
          <a:p>
            <a:r>
              <a:rPr lang="en-US" dirty="0"/>
              <a:t>disguised: a different appearance in order to hide one’s </a:t>
            </a:r>
            <a:r>
              <a:rPr lang="en-US" dirty="0" smtClean="0"/>
              <a:t>identity</a:t>
            </a:r>
          </a:p>
          <a:p>
            <a:r>
              <a:rPr lang="en-US" dirty="0"/>
              <a:t>panic: </a:t>
            </a:r>
            <a:r>
              <a:rPr lang="en-US" dirty="0" smtClean="0"/>
              <a:t>fright</a:t>
            </a:r>
          </a:p>
          <a:p>
            <a:r>
              <a:rPr lang="en-US" dirty="0"/>
              <a:t>persuade: convince</a:t>
            </a:r>
            <a:endParaRPr lang="en-US" dirty="0"/>
          </a:p>
        </p:txBody>
      </p:sp>
    </p:spTree>
    <p:extLst>
      <p:ext uri="{BB962C8B-B14F-4D97-AF65-F5344CB8AC3E}">
        <p14:creationId xmlns:p14="http://schemas.microsoft.com/office/powerpoint/2010/main" val="1841143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r>
              <a:rPr lang="en-US" dirty="0" smtClean="0"/>
              <a:t>Questions</a:t>
            </a:r>
            <a:endParaRPr lang="en-US" dirty="0"/>
          </a:p>
        </p:txBody>
      </p:sp>
      <p:sp>
        <p:nvSpPr>
          <p:cNvPr id="3" name="Content Placeholder 2"/>
          <p:cNvSpPr>
            <a:spLocks noGrp="1"/>
          </p:cNvSpPr>
          <p:nvPr>
            <p:ph idx="1"/>
          </p:nvPr>
        </p:nvSpPr>
        <p:spPr>
          <a:xfrm>
            <a:off x="152400" y="914400"/>
            <a:ext cx="8839200" cy="5715000"/>
          </a:xfrm>
        </p:spPr>
        <p:txBody>
          <a:bodyPr>
            <a:normAutofit lnSpcReduction="10000"/>
          </a:bodyPr>
          <a:lstStyle/>
          <a:p>
            <a:r>
              <a:rPr lang="en-US" dirty="0"/>
              <a:t>1. What are the two strange things the guru and his disciple find in the Kingdom of Fools</a:t>
            </a:r>
            <a:r>
              <a:rPr lang="en-US" dirty="0" smtClean="0"/>
              <a:t>?</a:t>
            </a:r>
          </a:p>
          <a:p>
            <a:endParaRPr lang="en-US" dirty="0"/>
          </a:p>
          <a:p>
            <a:r>
              <a:rPr lang="en-US" dirty="0"/>
              <a:t>2. Why does the disciple decide to stay in the Kingdom of Fools? </a:t>
            </a:r>
            <a:r>
              <a:rPr lang="en-US" dirty="0" smtClean="0"/>
              <a:t>Is </a:t>
            </a:r>
            <a:r>
              <a:rPr lang="en-US" dirty="0"/>
              <a:t>it a good idea</a:t>
            </a:r>
            <a:r>
              <a:rPr lang="en-US" dirty="0" smtClean="0"/>
              <a:t>?</a:t>
            </a:r>
          </a:p>
          <a:p>
            <a:endParaRPr lang="en-US" dirty="0"/>
          </a:p>
          <a:p>
            <a:r>
              <a:rPr lang="en-US" dirty="0"/>
              <a:t>3. Name all the people who are tried in the king’s court, and give the reasons </a:t>
            </a:r>
            <a:r>
              <a:rPr lang="en-US" dirty="0" smtClean="0"/>
              <a:t>for </a:t>
            </a:r>
            <a:r>
              <a:rPr lang="en-US" dirty="0"/>
              <a:t>their trial</a:t>
            </a:r>
            <a:r>
              <a:rPr lang="en-US" dirty="0" smtClean="0"/>
              <a:t>.</a:t>
            </a:r>
          </a:p>
          <a:p>
            <a:endParaRPr lang="en-US" dirty="0"/>
          </a:p>
          <a:p>
            <a:r>
              <a:rPr lang="en-US" dirty="0"/>
              <a:t>4. Who is the real culprit according to the king? Why does he escape punishment?</a:t>
            </a:r>
          </a:p>
        </p:txBody>
      </p:sp>
    </p:spTree>
    <p:extLst>
      <p:ext uri="{BB962C8B-B14F-4D97-AF65-F5344CB8AC3E}">
        <p14:creationId xmlns:p14="http://schemas.microsoft.com/office/powerpoint/2010/main" val="3080807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487362"/>
          </a:xfrm>
        </p:spPr>
        <p:txBody>
          <a:bodyPr>
            <a:normAutofit fontScale="90000"/>
          </a:bodyPr>
          <a:lstStyle/>
          <a:p>
            <a:r>
              <a:rPr lang="en-US" dirty="0" smtClean="0"/>
              <a:t>Questions </a:t>
            </a:r>
            <a:endParaRPr lang="en-US" dirty="0"/>
          </a:p>
        </p:txBody>
      </p:sp>
      <p:sp>
        <p:nvSpPr>
          <p:cNvPr id="3" name="Content Placeholder 2"/>
          <p:cNvSpPr>
            <a:spLocks noGrp="1"/>
          </p:cNvSpPr>
          <p:nvPr>
            <p:ph idx="1"/>
          </p:nvPr>
        </p:nvSpPr>
        <p:spPr>
          <a:xfrm>
            <a:off x="76200" y="914400"/>
            <a:ext cx="8915400" cy="5791200"/>
          </a:xfrm>
        </p:spPr>
        <p:txBody>
          <a:bodyPr/>
          <a:lstStyle/>
          <a:p>
            <a:r>
              <a:rPr lang="en-US" dirty="0" smtClean="0"/>
              <a:t>5</a:t>
            </a:r>
            <a:r>
              <a:rPr lang="en-US" dirty="0"/>
              <a:t>. What are the Guru’s words of wisdom? When does the disciple remember them</a:t>
            </a:r>
            <a:r>
              <a:rPr lang="en-US" dirty="0" smtClean="0"/>
              <a:t>?</a:t>
            </a:r>
          </a:p>
          <a:p>
            <a:endParaRPr lang="en-US" dirty="0"/>
          </a:p>
          <a:p>
            <a:r>
              <a:rPr lang="en-US" dirty="0"/>
              <a:t>6. How does the guru manage to save his disciple’s life?</a:t>
            </a:r>
          </a:p>
        </p:txBody>
      </p:sp>
    </p:spTree>
    <p:extLst>
      <p:ext uri="{BB962C8B-B14F-4D97-AF65-F5344CB8AC3E}">
        <p14:creationId xmlns:p14="http://schemas.microsoft.com/office/powerpoint/2010/main" val="1161695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1624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799" y="685800"/>
            <a:ext cx="4572001"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1161528416"/>
              </p:ext>
            </p:extLst>
          </p:nvPr>
        </p:nvGraphicFramePr>
        <p:xfrm>
          <a:off x="0" y="5486400"/>
          <a:ext cx="9144000" cy="640080"/>
        </p:xfrm>
        <a:graphic>
          <a:graphicData uri="http://schemas.openxmlformats.org/drawingml/2006/table">
            <a:tbl>
              <a:tblPr firstRow="1" bandRow="1">
                <a:tableStyleId>{5C22544A-7EE6-4342-B048-85BDC9FD1C3A}</a:tableStyleId>
              </a:tblPr>
              <a:tblGrid>
                <a:gridCol w="9144000"/>
              </a:tblGrid>
              <a:tr h="370840">
                <a:tc>
                  <a:txBody>
                    <a:bodyPr/>
                    <a:lstStyle/>
                    <a:p>
                      <a:pPr algn="ctr"/>
                      <a:r>
                        <a:rPr lang="en-US" sz="3600" dirty="0" smtClean="0">
                          <a:solidFill>
                            <a:srgbClr val="FFFF00"/>
                          </a:solidFill>
                          <a:latin typeface="Arial" pitchFamily="34" charset="0"/>
                          <a:cs typeface="Arial" pitchFamily="34" charset="0"/>
                        </a:rPr>
                        <a:t>A. K. </a:t>
                      </a:r>
                      <a:r>
                        <a:rPr lang="en-US" sz="3600" dirty="0" err="1" smtClean="0">
                          <a:solidFill>
                            <a:srgbClr val="FFFF00"/>
                          </a:solidFill>
                          <a:latin typeface="Arial" pitchFamily="34" charset="0"/>
                          <a:cs typeface="Arial" pitchFamily="34" charset="0"/>
                        </a:rPr>
                        <a:t>Ramanujan</a:t>
                      </a:r>
                      <a:r>
                        <a:rPr lang="en-US" sz="3600" dirty="0" smtClean="0">
                          <a:solidFill>
                            <a:srgbClr val="FFFF00"/>
                          </a:solidFill>
                          <a:latin typeface="Arial" pitchFamily="34" charset="0"/>
                          <a:cs typeface="Arial" pitchFamily="34" charset="0"/>
                        </a:rPr>
                        <a:t> </a:t>
                      </a:r>
                      <a:endParaRPr lang="en-US" sz="3600" dirty="0">
                        <a:solidFill>
                          <a:srgbClr val="FFFF00"/>
                        </a:solidFill>
                      </a:endParaRPr>
                    </a:p>
                  </a:txBody>
                  <a:tcPr/>
                </a:tc>
              </a:tr>
            </a:tbl>
          </a:graphicData>
        </a:graphic>
      </p:graphicFrame>
    </p:spTree>
    <p:extLst>
      <p:ext uri="{BB962C8B-B14F-4D97-AF65-F5344CB8AC3E}">
        <p14:creationId xmlns:p14="http://schemas.microsoft.com/office/powerpoint/2010/main" val="2708183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03295465"/>
              </p:ext>
            </p:extLst>
          </p:nvPr>
        </p:nvGraphicFramePr>
        <p:xfrm>
          <a:off x="78658" y="1066801"/>
          <a:ext cx="8991600" cy="5791199"/>
        </p:xfrm>
        <a:graphic>
          <a:graphicData uri="http://schemas.openxmlformats.org/drawingml/2006/table">
            <a:tbl>
              <a:tblPr firstRow="1" bandRow="1">
                <a:tableStyleId>{5C22544A-7EE6-4342-B048-85BDC9FD1C3A}</a:tableStyleId>
              </a:tblPr>
              <a:tblGrid>
                <a:gridCol w="4495800"/>
                <a:gridCol w="4495800"/>
              </a:tblGrid>
              <a:tr h="434488">
                <a:tc>
                  <a:txBody>
                    <a:bodyPr/>
                    <a:lstStyle/>
                    <a:p>
                      <a:endParaRPr lang="en-US" dirty="0"/>
                    </a:p>
                  </a:txBody>
                  <a:tcPr/>
                </a:tc>
                <a:tc>
                  <a:txBody>
                    <a:bodyPr/>
                    <a:lstStyle/>
                    <a:p>
                      <a:endParaRPr lang="en-US" dirty="0"/>
                    </a:p>
                  </a:txBody>
                  <a:tcPr/>
                </a:tc>
              </a:tr>
              <a:tr h="607094">
                <a:tc>
                  <a:txBody>
                    <a:bodyPr/>
                    <a:lstStyle/>
                    <a:p>
                      <a:pPr algn="l"/>
                      <a:r>
                        <a:rPr lang="en-US" sz="2400" b="1" dirty="0">
                          <a:effectLst/>
                        </a:rPr>
                        <a:t>Poet Name</a:t>
                      </a:r>
                      <a:endParaRPr lang="en-US" sz="2400" b="0" dirty="0">
                        <a:effectLst/>
                      </a:endParaRPr>
                    </a:p>
                  </a:txBody>
                  <a:tcPr marL="76200" marR="76200" marT="76200" marB="76200" anchor="ctr"/>
                </a:tc>
                <a:tc>
                  <a:txBody>
                    <a:bodyPr/>
                    <a:lstStyle/>
                    <a:p>
                      <a:pPr algn="l"/>
                      <a:r>
                        <a:rPr lang="en-US" sz="2400" b="0">
                          <a:effectLst/>
                        </a:rPr>
                        <a:t>A. K. Ramanujan</a:t>
                      </a:r>
                    </a:p>
                  </a:txBody>
                  <a:tcPr marL="76200" marR="76200" marT="76200" marB="76200" anchor="ctr"/>
                </a:tc>
              </a:tr>
              <a:tr h="607094">
                <a:tc>
                  <a:txBody>
                    <a:bodyPr/>
                    <a:lstStyle/>
                    <a:p>
                      <a:pPr algn="l"/>
                      <a:r>
                        <a:rPr lang="en-US" sz="2400" b="1" dirty="0">
                          <a:effectLst/>
                        </a:rPr>
                        <a:t>Born</a:t>
                      </a:r>
                      <a:endParaRPr lang="en-US" sz="2400" b="0" dirty="0">
                        <a:effectLst/>
                      </a:endParaRPr>
                    </a:p>
                  </a:txBody>
                  <a:tcPr marL="76200" marR="76200" marT="76200" marB="76200" anchor="ctr"/>
                </a:tc>
                <a:tc>
                  <a:txBody>
                    <a:bodyPr/>
                    <a:lstStyle/>
                    <a:p>
                      <a:pPr algn="l"/>
                      <a:r>
                        <a:rPr lang="en-US" sz="2400" b="0" dirty="0">
                          <a:effectLst/>
                        </a:rPr>
                        <a:t>16 March 1929, </a:t>
                      </a:r>
                      <a:r>
                        <a:rPr lang="en-US" sz="2400" b="0" dirty="0" err="1">
                          <a:effectLst/>
                        </a:rPr>
                        <a:t>Mysuru</a:t>
                      </a:r>
                      <a:endParaRPr lang="en-US" sz="2400" b="0" dirty="0">
                        <a:effectLst/>
                      </a:endParaRPr>
                    </a:p>
                  </a:txBody>
                  <a:tcPr marL="76200" marR="76200" marT="76200" marB="76200" anchor="ctr"/>
                </a:tc>
              </a:tr>
              <a:tr h="1035631">
                <a:tc>
                  <a:txBody>
                    <a:bodyPr/>
                    <a:lstStyle/>
                    <a:p>
                      <a:pPr algn="l"/>
                      <a:r>
                        <a:rPr lang="en-US" sz="2400" b="1">
                          <a:effectLst/>
                        </a:rPr>
                        <a:t>Died</a:t>
                      </a:r>
                      <a:endParaRPr lang="en-US" sz="2400" b="0">
                        <a:effectLst/>
                      </a:endParaRPr>
                    </a:p>
                  </a:txBody>
                  <a:tcPr marL="76200" marR="76200" marT="76200" marB="76200" anchor="ctr"/>
                </a:tc>
                <a:tc>
                  <a:txBody>
                    <a:bodyPr/>
                    <a:lstStyle/>
                    <a:p>
                      <a:pPr algn="l"/>
                      <a:r>
                        <a:rPr lang="en-US" sz="2400" b="0" dirty="0">
                          <a:effectLst/>
                        </a:rPr>
                        <a:t>13 July 1993, Chicago, Illinois, United States</a:t>
                      </a:r>
                    </a:p>
                  </a:txBody>
                  <a:tcPr marL="76200" marR="76200" marT="76200" marB="76200" anchor="ctr"/>
                </a:tc>
              </a:tr>
              <a:tr h="1035631">
                <a:tc>
                  <a:txBody>
                    <a:bodyPr/>
                    <a:lstStyle/>
                    <a:p>
                      <a:pPr algn="l"/>
                      <a:r>
                        <a:rPr lang="en-US" sz="2400" b="1">
                          <a:effectLst/>
                        </a:rPr>
                        <a:t>Full name</a:t>
                      </a:r>
                      <a:endParaRPr lang="en-US" sz="2400" b="0">
                        <a:effectLst/>
                      </a:endParaRPr>
                    </a:p>
                  </a:txBody>
                  <a:tcPr marL="76200" marR="76200" marT="76200" marB="76200" anchor="ctr"/>
                </a:tc>
                <a:tc>
                  <a:txBody>
                    <a:bodyPr/>
                    <a:lstStyle/>
                    <a:p>
                      <a:pPr algn="l"/>
                      <a:r>
                        <a:rPr lang="en-US" sz="2400" b="0" dirty="0" err="1">
                          <a:effectLst/>
                        </a:rPr>
                        <a:t>Attipate</a:t>
                      </a:r>
                      <a:r>
                        <a:rPr lang="en-US" sz="2400" b="0" dirty="0">
                          <a:effectLst/>
                        </a:rPr>
                        <a:t> </a:t>
                      </a:r>
                      <a:r>
                        <a:rPr lang="en-US" sz="2400" b="0" dirty="0" err="1">
                          <a:effectLst/>
                        </a:rPr>
                        <a:t>Krishnaswami</a:t>
                      </a:r>
                      <a:r>
                        <a:rPr lang="en-US" sz="2400" b="0" dirty="0">
                          <a:effectLst/>
                        </a:rPr>
                        <a:t> </a:t>
                      </a:r>
                      <a:r>
                        <a:rPr lang="en-US" sz="2400" b="0" dirty="0" err="1">
                          <a:effectLst/>
                        </a:rPr>
                        <a:t>Ramanujan</a:t>
                      </a:r>
                      <a:endParaRPr lang="en-US" sz="2400" b="0" dirty="0">
                        <a:effectLst/>
                      </a:endParaRPr>
                    </a:p>
                  </a:txBody>
                  <a:tcPr marL="76200" marR="76200" marT="76200" marB="76200" anchor="ctr"/>
                </a:tc>
              </a:tr>
              <a:tr h="1464167">
                <a:tc>
                  <a:txBody>
                    <a:bodyPr/>
                    <a:lstStyle/>
                    <a:p>
                      <a:pPr algn="l"/>
                      <a:r>
                        <a:rPr lang="en-US" sz="2400" b="1">
                          <a:effectLst/>
                        </a:rPr>
                        <a:t>Awards</a:t>
                      </a:r>
                      <a:endParaRPr lang="en-US" sz="2400" b="0">
                        <a:effectLst/>
                      </a:endParaRPr>
                    </a:p>
                  </a:txBody>
                  <a:tcPr marL="76200" marR="76200" marT="76200" marB="76200" anchor="ctr"/>
                </a:tc>
                <a:tc>
                  <a:txBody>
                    <a:bodyPr/>
                    <a:lstStyle/>
                    <a:p>
                      <a:pPr algn="l"/>
                      <a:r>
                        <a:rPr lang="en-US" sz="2400" b="0" dirty="0">
                          <a:effectLst/>
                        </a:rPr>
                        <a:t>Padma </a:t>
                      </a:r>
                      <a:r>
                        <a:rPr lang="en-US" sz="2400" b="0" dirty="0" err="1">
                          <a:effectLst/>
                        </a:rPr>
                        <a:t>Shri</a:t>
                      </a:r>
                      <a:r>
                        <a:rPr lang="en-US" sz="2400" b="0" dirty="0">
                          <a:effectLst/>
                        </a:rPr>
                        <a:t>, MacArthur Fellowship, </a:t>
                      </a:r>
                      <a:r>
                        <a:rPr lang="en-US" sz="2400" b="0" dirty="0" err="1">
                          <a:effectLst/>
                        </a:rPr>
                        <a:t>Sahitya</a:t>
                      </a:r>
                      <a:r>
                        <a:rPr lang="en-US" sz="2400" b="0" dirty="0">
                          <a:effectLst/>
                        </a:rPr>
                        <a:t> </a:t>
                      </a:r>
                      <a:r>
                        <a:rPr lang="en-US" sz="2400" b="0" dirty="0" err="1">
                          <a:effectLst/>
                        </a:rPr>
                        <a:t>Akademi</a:t>
                      </a:r>
                      <a:r>
                        <a:rPr lang="en-US" sz="2400" b="0" dirty="0">
                          <a:effectLst/>
                        </a:rPr>
                        <a:t> Award for English Writers</a:t>
                      </a:r>
                    </a:p>
                  </a:txBody>
                  <a:tcPr marL="76200" marR="76200" marT="76200" marB="76200" anchor="ctr"/>
                </a:tc>
              </a:tr>
              <a:tr h="607094">
                <a:tc>
                  <a:txBody>
                    <a:bodyPr/>
                    <a:lstStyle/>
                    <a:p>
                      <a:pPr algn="l"/>
                      <a:r>
                        <a:rPr lang="en-US" sz="2400" b="1" dirty="0">
                          <a:effectLst/>
                        </a:rPr>
                        <a:t>Poet Name</a:t>
                      </a:r>
                      <a:endParaRPr lang="en-US" sz="2400" b="0" dirty="0">
                        <a:effectLst/>
                      </a:endParaRPr>
                    </a:p>
                  </a:txBody>
                  <a:tcPr marL="76200" marR="76200" marT="76200" marB="76200" anchor="ctr"/>
                </a:tc>
                <a:tc>
                  <a:txBody>
                    <a:bodyPr/>
                    <a:lstStyle/>
                    <a:p>
                      <a:pPr algn="l"/>
                      <a:r>
                        <a:rPr lang="en-US" sz="2400" b="0" dirty="0">
                          <a:effectLst/>
                        </a:rPr>
                        <a:t>A. K. </a:t>
                      </a:r>
                      <a:r>
                        <a:rPr lang="en-US" sz="2400" b="0" dirty="0" err="1">
                          <a:effectLst/>
                        </a:rPr>
                        <a:t>Ramanujan</a:t>
                      </a:r>
                      <a:endParaRPr lang="en-US" sz="2400" b="0" dirty="0">
                        <a:effectLst/>
                      </a:endParaRPr>
                    </a:p>
                  </a:txBody>
                  <a:tcPr marL="76200" marR="76200" marT="76200" marB="76200" anchor="ct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892090483"/>
              </p:ext>
            </p:extLst>
          </p:nvPr>
        </p:nvGraphicFramePr>
        <p:xfrm>
          <a:off x="1447800" y="304800"/>
          <a:ext cx="6096000" cy="579120"/>
        </p:xfrm>
        <a:graphic>
          <a:graphicData uri="http://schemas.openxmlformats.org/drawingml/2006/table">
            <a:tbl>
              <a:tblPr firstRow="1" bandRow="1">
                <a:tableStyleId>{5C22544A-7EE6-4342-B048-85BDC9FD1C3A}</a:tableStyleId>
              </a:tblPr>
              <a:tblGrid>
                <a:gridCol w="6096000"/>
              </a:tblGrid>
              <a:tr h="370840">
                <a:tc>
                  <a:txBody>
                    <a:bodyPr/>
                    <a:lstStyle/>
                    <a:p>
                      <a:pPr algn="ctr"/>
                      <a:r>
                        <a:rPr lang="en-US" sz="3200" b="1" dirty="0" smtClean="0">
                          <a:solidFill>
                            <a:srgbClr val="FFFF00"/>
                          </a:solidFill>
                        </a:rPr>
                        <a:t>ABOUT</a:t>
                      </a:r>
                      <a:r>
                        <a:rPr lang="en-US" sz="3200" b="1" baseline="0" dirty="0" smtClean="0">
                          <a:solidFill>
                            <a:srgbClr val="FFFF00"/>
                          </a:solidFill>
                        </a:rPr>
                        <a:t> THE WRITER</a:t>
                      </a:r>
                      <a:endParaRPr lang="en-US" sz="3200" b="1" dirty="0">
                        <a:solidFill>
                          <a:srgbClr val="FFFF00"/>
                        </a:solidFill>
                      </a:endParaRPr>
                    </a:p>
                  </a:txBody>
                  <a:tcPr/>
                </a:tc>
              </a:tr>
            </a:tbl>
          </a:graphicData>
        </a:graphic>
      </p:graphicFrame>
    </p:spTree>
    <p:extLst>
      <p:ext uri="{BB962C8B-B14F-4D97-AF65-F5344CB8AC3E}">
        <p14:creationId xmlns:p14="http://schemas.microsoft.com/office/powerpoint/2010/main" val="1848520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404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7001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Introduction</a:t>
            </a:r>
            <a:endParaRPr lang="en-US" dirty="0"/>
          </a:p>
        </p:txBody>
      </p:sp>
      <p:sp>
        <p:nvSpPr>
          <p:cNvPr id="3" name="Content Placeholder 2"/>
          <p:cNvSpPr>
            <a:spLocks noGrp="1"/>
          </p:cNvSpPr>
          <p:nvPr>
            <p:ph idx="1"/>
          </p:nvPr>
        </p:nvSpPr>
        <p:spPr>
          <a:xfrm>
            <a:off x="152400" y="1295400"/>
            <a:ext cx="8839200" cy="5257800"/>
          </a:xfrm>
        </p:spPr>
        <p:txBody>
          <a:bodyPr/>
          <a:lstStyle/>
          <a:p>
            <a:pPr algn="just">
              <a:lnSpc>
                <a:spcPct val="150000"/>
              </a:lnSpc>
            </a:pPr>
            <a:r>
              <a:rPr lang="en-US" dirty="0" smtClean="0"/>
              <a:t>“In the Kingdom of Fools “ is a folktale that brings to light the dangers posed by foolish people . It also emphasizes the view that Foolish people can be very difficult to manage. They can be dealt with only by the wise and calm people.</a:t>
            </a:r>
            <a:endParaRPr lang="en-US" dirty="0"/>
          </a:p>
        </p:txBody>
      </p:sp>
    </p:spTree>
    <p:extLst>
      <p:ext uri="{BB962C8B-B14F-4D97-AF65-F5344CB8AC3E}">
        <p14:creationId xmlns:p14="http://schemas.microsoft.com/office/powerpoint/2010/main" val="1162032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Theme</a:t>
            </a:r>
            <a:endParaRPr lang="en-US" dirty="0"/>
          </a:p>
        </p:txBody>
      </p:sp>
      <p:sp>
        <p:nvSpPr>
          <p:cNvPr id="3" name="Content Placeholder 2"/>
          <p:cNvSpPr>
            <a:spLocks noGrp="1"/>
          </p:cNvSpPr>
          <p:nvPr>
            <p:ph idx="1"/>
          </p:nvPr>
        </p:nvSpPr>
        <p:spPr>
          <a:xfrm>
            <a:off x="152400" y="1066800"/>
            <a:ext cx="8991600" cy="5638800"/>
          </a:xfrm>
        </p:spPr>
        <p:txBody>
          <a:bodyPr>
            <a:normAutofit/>
          </a:bodyPr>
          <a:lstStyle/>
          <a:p>
            <a:pPr algn="just">
              <a:lnSpc>
                <a:spcPct val="200000"/>
              </a:lnSpc>
            </a:pPr>
            <a:r>
              <a:rPr lang="en-US" sz="2000" dirty="0" smtClean="0">
                <a:latin typeface="Arial" pitchFamily="34" charset="0"/>
                <a:cs typeface="Arial" pitchFamily="34" charset="0"/>
              </a:rPr>
              <a:t>The story is based on the theme that foolish people are unpredictable and can be very dangerous. So, one must stay away from them even if they offer benefit for some time. The disciple got tempted by the availability of all items for one </a:t>
            </a:r>
            <a:r>
              <a:rPr lang="en-US" sz="2000" dirty="0" err="1" smtClean="0">
                <a:latin typeface="Arial" pitchFamily="34" charset="0"/>
                <a:cs typeface="Arial" pitchFamily="34" charset="0"/>
              </a:rPr>
              <a:t>duddu</a:t>
            </a:r>
            <a:r>
              <a:rPr lang="en-US" sz="2000" dirty="0" smtClean="0">
                <a:latin typeface="Arial" pitchFamily="34" charset="0"/>
                <a:cs typeface="Arial" pitchFamily="34" charset="0"/>
              </a:rPr>
              <a:t> each and stayed  in the kingdom of Fools in spite of warning by his wise guru. Had the guru not returned to rescue him, the disciple would have had to pay for this temptation through his life. </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727075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4800" b="1" dirty="0" smtClean="0">
                <a:solidFill>
                  <a:srgbClr val="FF0000"/>
                </a:solidFill>
              </a:rPr>
              <a:t>Summary</a:t>
            </a:r>
            <a:endParaRPr lang="en-US" sz="4800" b="1" dirty="0">
              <a:solidFill>
                <a:srgbClr val="FF0000"/>
              </a:solidFill>
            </a:endParaRPr>
          </a:p>
        </p:txBody>
      </p:sp>
      <p:sp>
        <p:nvSpPr>
          <p:cNvPr id="3" name="Content Placeholder 2"/>
          <p:cNvSpPr>
            <a:spLocks noGrp="1"/>
          </p:cNvSpPr>
          <p:nvPr>
            <p:ph idx="1"/>
          </p:nvPr>
        </p:nvSpPr>
        <p:spPr>
          <a:xfrm>
            <a:off x="152400" y="838200"/>
            <a:ext cx="8915400" cy="5867400"/>
          </a:xfrm>
        </p:spPr>
        <p:txBody>
          <a:bodyPr>
            <a:normAutofit/>
          </a:bodyPr>
          <a:lstStyle/>
          <a:p>
            <a:pPr algn="just">
              <a:lnSpc>
                <a:spcPct val="200000"/>
              </a:lnSpc>
            </a:pPr>
            <a:r>
              <a:rPr lang="en-US" sz="2000" b="1" dirty="0">
                <a:latin typeface="Arial" pitchFamily="34" charset="0"/>
                <a:cs typeface="Arial" pitchFamily="34" charset="0"/>
              </a:rPr>
              <a:t>‘In the kingdom of fools’</a:t>
            </a:r>
            <a:r>
              <a:rPr lang="en-US" sz="2000" dirty="0">
                <a:latin typeface="Arial" pitchFamily="34" charset="0"/>
                <a:cs typeface="Arial" pitchFamily="34" charset="0"/>
              </a:rPr>
              <a:t>  is an interesting story of a kingdom run by a foolish king. One day, a saint and his disciple reached the kingdom. The saint was astonished to see that the people were sleeping during the day and worked during the night. He was disturbed to see that all the food items in the kingdom </a:t>
            </a:r>
            <a:r>
              <a:rPr lang="en-US" sz="2000" dirty="0" err="1">
                <a:latin typeface="Arial" pitchFamily="34" charset="0"/>
                <a:cs typeface="Arial" pitchFamily="34" charset="0"/>
              </a:rPr>
              <a:t>costed</a:t>
            </a:r>
            <a:r>
              <a:rPr lang="en-US" sz="2000" dirty="0">
                <a:latin typeface="Arial" pitchFamily="34" charset="0"/>
                <a:cs typeface="Arial" pitchFamily="34" charset="0"/>
              </a:rPr>
              <a:t> the same-  one </a:t>
            </a:r>
            <a:r>
              <a:rPr lang="en-US" sz="2000" dirty="0" err="1">
                <a:latin typeface="Arial" pitchFamily="34" charset="0"/>
                <a:cs typeface="Arial" pitchFamily="34" charset="0"/>
              </a:rPr>
              <a:t>duddu</a:t>
            </a:r>
            <a:r>
              <a:rPr lang="en-US" sz="2000" dirty="0">
                <a:latin typeface="Arial" pitchFamily="34" charset="0"/>
                <a:cs typeface="Arial" pitchFamily="34" charset="0"/>
              </a:rPr>
              <a:t>. He </a:t>
            </a:r>
            <a:r>
              <a:rPr lang="en-US" sz="2000" dirty="0" err="1">
                <a:latin typeface="Arial" pitchFamily="34" charset="0"/>
                <a:cs typeface="Arial" pitchFamily="34" charset="0"/>
              </a:rPr>
              <a:t>analysed</a:t>
            </a:r>
            <a:r>
              <a:rPr lang="en-US" sz="2000" dirty="0">
                <a:latin typeface="Arial" pitchFamily="34" charset="0"/>
                <a:cs typeface="Arial" pitchFamily="34" charset="0"/>
              </a:rPr>
              <a:t> that it was a kingdom of fools and ordered his disciple to leave the place. The disciple did not leave with his guru as he was lured by the abundance of  cheap food.</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262652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619</Words>
  <Application>Microsoft Office PowerPoint</Application>
  <PresentationFormat>On-screen Show (4:3)</PresentationFormat>
  <Paragraphs>54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Introduction</vt:lpstr>
      <vt:lpstr>Theme</vt:lpstr>
      <vt:lpstr>Summary</vt:lpstr>
      <vt:lpstr>Summary Contd…</vt:lpstr>
      <vt:lpstr>Summary Contd…</vt:lpstr>
      <vt:lpstr>Summary Contd…</vt:lpstr>
      <vt:lpstr>Words Meaning</vt:lpstr>
      <vt:lpstr>PowerPoint Presentation</vt:lpstr>
      <vt:lpstr>PowerPoint Presentation</vt:lpstr>
      <vt:lpstr>Words Meaning</vt:lpstr>
      <vt:lpstr>Questions</vt:lpstr>
      <vt:lpstr>Questions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KINGDOM OF FOOLS</dc:title>
  <dc:creator>Arun</dc:creator>
  <cp:lastModifiedBy>Arun</cp:lastModifiedBy>
  <cp:revision>10</cp:revision>
  <dcterms:created xsi:type="dcterms:W3CDTF">2006-08-16T00:00:00Z</dcterms:created>
  <dcterms:modified xsi:type="dcterms:W3CDTF">2020-07-22T17:55:37Z</dcterms:modified>
</cp:coreProperties>
</file>